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30E7-DA61-430D-A03E-8C449E0897FD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F2F9-C22C-4EA7-813D-03A2C96503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МЕТОДИЧЕСКИЕ РЕКОМЕНДАЦИИ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 ОРГАНИЗАЦИИ СОВРЕМЕННОГО УРОКА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80920" cy="4824536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Цель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Задачи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Тип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Методы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Форма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Вид 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Содержание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Педагогическая техника урока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Средства обучения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Требования к подготовке и организации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cs typeface="Times New Roman" pitchFamily="18" charset="0"/>
              </a:rPr>
              <a:t>обеспечить на уроке </a:t>
            </a:r>
            <a:r>
              <a:rPr lang="ru-RU" i="1" dirty="0" smtClean="0">
                <a:solidFill>
                  <a:srgbClr val="C00000"/>
                </a:solidFill>
                <a:cs typeface="Times New Roman" pitchFamily="18" charset="0"/>
              </a:rPr>
              <a:t>охрану здоровья</a:t>
            </a:r>
            <a:r>
              <a:rPr lang="ru-RU" i="1" dirty="0" smtClean="0">
                <a:cs typeface="Times New Roman" pitchFamily="18" charset="0"/>
              </a:rPr>
              <a:t>, соблюдать гигиену труда, чистоту помещения;</a:t>
            </a:r>
            <a:endParaRPr lang="ru-RU" sz="2400" i="1" dirty="0" smtClean="0">
              <a:cs typeface="Times New Roman" pitchFamily="18" charset="0"/>
            </a:endParaRPr>
          </a:p>
          <a:p>
            <a:r>
              <a:rPr lang="ru-RU" i="1" dirty="0" smtClean="0">
                <a:cs typeface="Times New Roman" pitchFamily="18" charset="0"/>
              </a:rPr>
              <a:t>   своевременно подготовить к уроку наглядные пособия, технические аудиовизуальные средства обучения и </a:t>
            </a:r>
            <a:r>
              <a:rPr lang="ru-RU" i="1" dirty="0" smtClean="0">
                <a:solidFill>
                  <a:srgbClr val="C00000"/>
                </a:solidFill>
                <a:cs typeface="Times New Roman" pitchFamily="18" charset="0"/>
              </a:rPr>
              <a:t>активно их использовать</a:t>
            </a:r>
            <a:r>
              <a:rPr lang="ru-RU" i="1" dirty="0" smtClean="0">
                <a:cs typeface="Times New Roman" pitchFamily="18" charset="0"/>
              </a:rPr>
              <a:t>;</a:t>
            </a:r>
            <a:endParaRPr lang="ru-RU" sz="2400" i="1" dirty="0" smtClean="0">
              <a:cs typeface="Times New Roman" pitchFamily="18" charset="0"/>
            </a:endParaRPr>
          </a:p>
          <a:p>
            <a:r>
              <a:rPr lang="ru-RU" i="1" dirty="0" smtClean="0">
                <a:cs typeface="Times New Roman" pitchFamily="18" charset="0"/>
              </a:rPr>
              <a:t>     создать возможность для учащихся часть знаний на уроке получать </a:t>
            </a:r>
            <a:r>
              <a:rPr lang="ru-RU" i="1" dirty="0" smtClean="0">
                <a:solidFill>
                  <a:srgbClr val="C00000"/>
                </a:solidFill>
                <a:cs typeface="Times New Roman" pitchFamily="18" charset="0"/>
              </a:rPr>
              <a:t>самостоятельно</a:t>
            </a:r>
            <a:r>
              <a:rPr lang="ru-RU" i="1" dirty="0" smtClean="0">
                <a:cs typeface="Times New Roman" pitchFamily="18" charset="0"/>
              </a:rPr>
              <a:t>.</a:t>
            </a:r>
            <a:endParaRPr lang="ru-RU" sz="2000" i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cs typeface="Times New Roman" pitchFamily="18" charset="0"/>
              </a:rPr>
              <a:t> </a:t>
            </a:r>
            <a:endParaRPr lang="ru-RU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Требования к содержанию урока и процессу учения: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cs typeface="Times New Roman" pitchFamily="18" charset="0"/>
              </a:rPr>
              <a:t>урок должен быть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воспитывающим</a:t>
            </a:r>
            <a:r>
              <a:rPr lang="ru-RU" i="1" dirty="0" smtClean="0">
                <a:cs typeface="Times New Roman" pitchFamily="18" charset="0"/>
              </a:rPr>
              <a:t>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на уроке должно выделяться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главное</a:t>
            </a:r>
            <a:r>
              <a:rPr lang="ru-RU" i="1" dirty="0" smtClean="0">
                <a:cs typeface="Times New Roman" pitchFamily="18" charset="0"/>
              </a:rPr>
              <a:t>, существенное (на разных этапах урока в разной форме), наблюдаться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систематичность</a:t>
            </a:r>
            <a:r>
              <a:rPr lang="ru-RU" i="1" dirty="0" smtClean="0">
                <a:cs typeface="Times New Roman" pitchFamily="18" charset="0"/>
              </a:rPr>
              <a:t> и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последовательность</a:t>
            </a:r>
            <a:r>
              <a:rPr lang="ru-RU" i="1" dirty="0" smtClean="0">
                <a:cs typeface="Times New Roman" pitchFamily="18" charset="0"/>
              </a:rPr>
              <a:t> в развертывании учебного материала;</a:t>
            </a:r>
            <a:endParaRPr lang="ru-RU" sz="18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объем учебного материала, выносимого на урок, должен быть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оптимальным</a:t>
            </a:r>
            <a:r>
              <a:rPr lang="ru-RU" i="1" dirty="0" smtClean="0">
                <a:cs typeface="Times New Roman" pitchFamily="18" charset="0"/>
              </a:rPr>
              <a:t> для данного обучающегося (группы, класса);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процесс обучения должен быть строго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обоснованным</a:t>
            </a:r>
            <a:r>
              <a:rPr lang="ru-RU" i="1" dirty="0" smtClean="0">
                <a:cs typeface="Times New Roman" pitchFamily="18" charset="0"/>
              </a:rPr>
              <a:t>, умозаключения преподавателя и учащихся доказательными.</a:t>
            </a:r>
            <a:endParaRPr lang="ru-RU" sz="2000" i="1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0070C0"/>
                </a:solidFill>
              </a:rPr>
              <a:t>Требования к педагогической технике проведения урока: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cs typeface="Times New Roman" pitchFamily="18" charset="0"/>
              </a:rPr>
              <a:t>урок должен быть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эмоциональным</a:t>
            </a:r>
            <a:r>
              <a:rPr lang="ru-RU" i="1" dirty="0" smtClean="0">
                <a:cs typeface="Times New Roman" pitchFamily="18" charset="0"/>
              </a:rPr>
              <a:t>, вызывать интерес к учению, потребность в знаниях;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  необходим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полный контакт </a:t>
            </a:r>
            <a:r>
              <a:rPr lang="ru-RU" i="1" dirty="0" smtClean="0">
                <a:cs typeface="Times New Roman" pitchFamily="18" charset="0"/>
              </a:rPr>
              <a:t>во взаимодействии преподавателя и обучающегося на уроке, педагогический такт;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 создать атмосферу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доброжелательности</a:t>
            </a:r>
            <a:r>
              <a:rPr lang="ru-RU" i="1" dirty="0" smtClean="0">
                <a:cs typeface="Times New Roman" pitchFamily="18" charset="0"/>
              </a:rPr>
              <a:t> и активного творческого труда;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 от 4-х до 9-ти раз за урок менять виды деятельности учащихся, оптимально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сочетать разнообразные методы обучения</a:t>
            </a:r>
            <a:r>
              <a:rPr lang="ru-RU" i="1" dirty="0" smtClean="0">
                <a:cs typeface="Times New Roman" pitchFamily="18" charset="0"/>
              </a:rPr>
              <a:t>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 большую часть урока должны оптимально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работать учащиеся</a:t>
            </a:r>
            <a:r>
              <a:rPr lang="ru-RU" i="1" dirty="0" smtClean="0">
                <a:cs typeface="Times New Roman" pitchFamily="18" charset="0"/>
              </a:rPr>
              <a:t>.  </a:t>
            </a:r>
            <a:endParaRPr lang="ru-RU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Спасибо за внимание!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endParaRPr lang="ru-RU" sz="3600" i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Анна владимировна\Desktop\students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9523" y="1600200"/>
            <a:ext cx="678495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Цель урока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Конкретная (должна </a:t>
            </a:r>
            <a:r>
              <a:rPr lang="ru-RU" i="1" dirty="0" smtClean="0"/>
              <a:t>быть одна )</a:t>
            </a:r>
            <a:endParaRPr lang="ru-RU" i="1" dirty="0" smtClean="0"/>
          </a:p>
          <a:p>
            <a:r>
              <a:rPr lang="ru-RU" i="1" dirty="0" smtClean="0"/>
              <a:t>Реалистичная (не завышена)</a:t>
            </a:r>
          </a:p>
          <a:p>
            <a:r>
              <a:rPr lang="ru-RU" i="1" dirty="0" smtClean="0"/>
              <a:t>Адекватная (соответствует ли возможностям учащихся)</a:t>
            </a:r>
          </a:p>
          <a:p>
            <a:r>
              <a:rPr lang="ru-RU" i="1" dirty="0" err="1" smtClean="0"/>
              <a:t>Диагностичная</a:t>
            </a:r>
            <a:r>
              <a:rPr lang="ru-RU" i="1" dirty="0" smtClean="0"/>
              <a:t> (достижима ли на этом уроке)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Задачи урока: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Образовательная</a:t>
            </a:r>
            <a:r>
              <a:rPr lang="ru-RU" i="1" dirty="0" smtClean="0"/>
              <a:t> (например, сформировать опорную систему </a:t>
            </a:r>
            <a:r>
              <a:rPr lang="ru-RU" i="1" dirty="0"/>
              <a:t>знаний</a:t>
            </a:r>
            <a:r>
              <a:rPr lang="ru-RU" b="1" i="1" dirty="0"/>
              <a:t> </a:t>
            </a:r>
            <a:r>
              <a:rPr lang="ru-RU" i="1" dirty="0"/>
              <a:t>по </a:t>
            </a:r>
            <a:r>
              <a:rPr lang="ru-RU" i="1" dirty="0" smtClean="0"/>
              <a:t>теме)</a:t>
            </a:r>
            <a:endParaRPr lang="ru-RU" i="1" dirty="0"/>
          </a:p>
          <a:p>
            <a:r>
              <a:rPr lang="ru-RU" i="1" dirty="0"/>
              <a:t> </a:t>
            </a:r>
            <a:r>
              <a:rPr lang="ru-RU" b="1" i="1" dirty="0" smtClean="0"/>
              <a:t>Развивающая</a:t>
            </a:r>
            <a:r>
              <a:rPr lang="ru-RU" i="1" dirty="0" smtClean="0"/>
              <a:t> (например, развить логическое мышление </a:t>
            </a:r>
            <a:r>
              <a:rPr lang="ru-RU" i="1" dirty="0"/>
              <a:t>при анализе нового </a:t>
            </a:r>
            <a:r>
              <a:rPr lang="ru-RU" i="1" dirty="0" smtClean="0"/>
              <a:t>материала) </a:t>
            </a:r>
          </a:p>
          <a:p>
            <a:r>
              <a:rPr lang="ru-RU" b="1" i="1" dirty="0" smtClean="0"/>
              <a:t>Воспитательная</a:t>
            </a:r>
            <a:r>
              <a:rPr lang="ru-RU" i="1" dirty="0" smtClean="0"/>
              <a:t> (сформировать умение </a:t>
            </a:r>
            <a:r>
              <a:rPr lang="ru-RU" i="1" dirty="0"/>
              <a:t>организовывать свое рабочее </a:t>
            </a:r>
            <a:r>
              <a:rPr lang="ru-RU" i="1" dirty="0" smtClean="0"/>
              <a:t>место)</a:t>
            </a: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Тип урока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i="1" dirty="0"/>
              <a:t>Урок усвоения новых </a:t>
            </a:r>
            <a:r>
              <a:rPr lang="ru-RU" i="1" dirty="0" smtClean="0"/>
              <a:t>знаний.</a:t>
            </a:r>
            <a:r>
              <a:rPr lang="ru-RU" i="1" dirty="0"/>
              <a:t> </a:t>
            </a:r>
          </a:p>
          <a:p>
            <a:r>
              <a:rPr lang="ru-RU" i="1" dirty="0" smtClean="0"/>
              <a:t> </a:t>
            </a:r>
            <a:r>
              <a:rPr lang="ru-RU" i="1" dirty="0"/>
              <a:t>Урок закрепления изучаемого </a:t>
            </a:r>
            <a:r>
              <a:rPr lang="ru-RU" i="1" dirty="0" smtClean="0"/>
              <a:t>материала.</a:t>
            </a:r>
            <a:endParaRPr lang="ru-RU" i="1" dirty="0"/>
          </a:p>
          <a:p>
            <a:r>
              <a:rPr lang="ru-RU" i="1" dirty="0" smtClean="0"/>
              <a:t> </a:t>
            </a:r>
            <a:r>
              <a:rPr lang="ru-RU" i="1" dirty="0"/>
              <a:t>Урок </a:t>
            </a:r>
            <a:r>
              <a:rPr lang="ru-RU" i="1" dirty="0" smtClean="0"/>
              <a:t>повторения.</a:t>
            </a:r>
            <a:endParaRPr lang="ru-RU" i="1" dirty="0"/>
          </a:p>
          <a:p>
            <a:r>
              <a:rPr lang="ru-RU" i="1" dirty="0"/>
              <a:t> </a:t>
            </a:r>
            <a:r>
              <a:rPr lang="ru-RU" i="1" dirty="0" smtClean="0"/>
              <a:t>Урок </a:t>
            </a:r>
            <a:r>
              <a:rPr lang="ru-RU" i="1" dirty="0"/>
              <a:t>обобщения и </a:t>
            </a:r>
            <a:r>
              <a:rPr lang="ru-RU" i="1" dirty="0" smtClean="0"/>
              <a:t>систематизации нового материала.</a:t>
            </a:r>
            <a:endParaRPr lang="ru-RU" i="1" dirty="0"/>
          </a:p>
          <a:p>
            <a:r>
              <a:rPr lang="ru-RU" i="1" dirty="0" smtClean="0"/>
              <a:t> </a:t>
            </a:r>
            <a:r>
              <a:rPr lang="ru-RU" i="1" dirty="0"/>
              <a:t>Урок проверки, оценки и коррекции </a:t>
            </a:r>
            <a:r>
              <a:rPr lang="ru-RU" i="1" dirty="0" smtClean="0"/>
              <a:t>знаний.</a:t>
            </a:r>
            <a:endParaRPr lang="ru-RU" i="1" dirty="0"/>
          </a:p>
          <a:p>
            <a:r>
              <a:rPr lang="ru-RU" i="1" dirty="0" smtClean="0"/>
              <a:t> </a:t>
            </a:r>
            <a:r>
              <a:rPr lang="ru-RU" i="1" dirty="0"/>
              <a:t>Комбинированный </a:t>
            </a:r>
            <a:r>
              <a:rPr lang="ru-RU" i="1" dirty="0" smtClean="0"/>
              <a:t> урок.</a:t>
            </a:r>
            <a:endParaRPr lang="ru-RU" i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Методы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1.  </a:t>
            </a:r>
            <a:r>
              <a:rPr lang="ru-RU" b="1" i="1" dirty="0"/>
              <a:t>По источнику получения </a:t>
            </a:r>
            <a:r>
              <a:rPr lang="ru-RU" b="1" i="1" dirty="0" smtClean="0"/>
              <a:t>знаний:</a:t>
            </a:r>
          </a:p>
          <a:p>
            <a:r>
              <a:rPr lang="ru-RU" i="1" dirty="0" smtClean="0"/>
              <a:t>словесные</a:t>
            </a:r>
            <a:endParaRPr lang="ru-RU" i="1" dirty="0"/>
          </a:p>
          <a:p>
            <a:r>
              <a:rPr lang="ru-RU" i="1" dirty="0"/>
              <a:t>наглядные</a:t>
            </a:r>
          </a:p>
          <a:p>
            <a:r>
              <a:rPr lang="ru-RU" i="1" dirty="0"/>
              <a:t>п</a:t>
            </a:r>
            <a:r>
              <a:rPr lang="ru-RU" i="1" dirty="0" smtClean="0"/>
              <a:t>рактические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b="1" i="1" dirty="0" smtClean="0"/>
              <a:t>2</a:t>
            </a:r>
            <a:r>
              <a:rPr lang="ru-RU" b="1" i="1" dirty="0"/>
              <a:t>. По степени взаимодействия учителя и </a:t>
            </a:r>
            <a:r>
              <a:rPr lang="ru-RU" b="1" i="1" dirty="0" smtClean="0"/>
              <a:t>учащихся:</a:t>
            </a:r>
          </a:p>
          <a:p>
            <a:r>
              <a:rPr lang="ru-RU" i="1" dirty="0" smtClean="0"/>
              <a:t>пассивные (лекция)</a:t>
            </a:r>
            <a:endParaRPr lang="ru-RU" i="1" dirty="0"/>
          </a:p>
          <a:p>
            <a:r>
              <a:rPr lang="ru-RU" i="1" dirty="0" smtClean="0"/>
              <a:t>активные (самостоятельная работа)</a:t>
            </a:r>
          </a:p>
          <a:p>
            <a:r>
              <a:rPr lang="ru-RU" i="1" dirty="0" smtClean="0"/>
              <a:t>интерактивные (дискуссия)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b="1" i="1" dirty="0" smtClean="0"/>
              <a:t>3</a:t>
            </a:r>
            <a:r>
              <a:rPr lang="ru-RU" b="1" i="1" dirty="0"/>
              <a:t>. В зависимости от конкретных педагогических </a:t>
            </a:r>
            <a:r>
              <a:rPr lang="ru-RU" b="1" i="1" dirty="0" smtClean="0"/>
              <a:t>задач:</a:t>
            </a:r>
          </a:p>
          <a:p>
            <a:r>
              <a:rPr lang="ru-RU" i="1" dirty="0"/>
              <a:t>подготовка </a:t>
            </a:r>
            <a:r>
              <a:rPr lang="ru-RU" i="1" dirty="0" smtClean="0"/>
              <a:t>к </a:t>
            </a:r>
            <a:r>
              <a:rPr lang="ru-RU" i="1" dirty="0"/>
              <a:t>восприятию</a:t>
            </a:r>
          </a:p>
          <a:p>
            <a:r>
              <a:rPr lang="ru-RU" i="1" dirty="0"/>
              <a:t>объяснение</a:t>
            </a:r>
          </a:p>
          <a:p>
            <a:r>
              <a:rPr lang="ru-RU" i="1" dirty="0"/>
              <a:t>закрепление </a:t>
            </a:r>
            <a:r>
              <a:rPr lang="ru-RU" i="1" dirty="0" smtClean="0"/>
              <a:t>материала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/>
              <a:t>4. По характеру познавательной </a:t>
            </a:r>
            <a:r>
              <a:rPr lang="ru-RU" b="1" i="1" dirty="0" smtClean="0"/>
              <a:t>деятельности:</a:t>
            </a:r>
            <a:endParaRPr lang="ru-RU" i="1" dirty="0"/>
          </a:p>
          <a:p>
            <a:r>
              <a:rPr lang="ru-RU" i="1" dirty="0"/>
              <a:t>объяснительно-иллюстративный</a:t>
            </a:r>
          </a:p>
          <a:p>
            <a:r>
              <a:rPr lang="ru-RU" i="1" dirty="0"/>
              <a:t>репродуктивный</a:t>
            </a:r>
          </a:p>
          <a:p>
            <a:r>
              <a:rPr lang="ru-RU" i="1" dirty="0"/>
              <a:t>проблемный</a:t>
            </a:r>
          </a:p>
          <a:p>
            <a:r>
              <a:rPr lang="ru-RU" i="1" dirty="0"/>
              <a:t>частично-поисковый</a:t>
            </a:r>
          </a:p>
          <a:p>
            <a:r>
              <a:rPr lang="ru-RU" i="1" dirty="0" smtClean="0"/>
              <a:t>Исследовательский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/>
              <a:t>5. По принципу разделения или соединения </a:t>
            </a:r>
            <a:r>
              <a:rPr lang="ru-RU" b="1" i="1" dirty="0" smtClean="0"/>
              <a:t>знаний:</a:t>
            </a:r>
            <a:endParaRPr lang="ru-RU" i="1" dirty="0"/>
          </a:p>
          <a:p>
            <a:r>
              <a:rPr lang="ru-RU" i="1" dirty="0"/>
              <a:t>аналитический</a:t>
            </a:r>
          </a:p>
          <a:p>
            <a:r>
              <a:rPr lang="ru-RU" i="1" dirty="0"/>
              <a:t>синтетический</a:t>
            </a:r>
          </a:p>
          <a:p>
            <a:r>
              <a:rPr lang="ru-RU" i="1" dirty="0"/>
              <a:t>сравнительный</a:t>
            </a:r>
          </a:p>
          <a:p>
            <a:r>
              <a:rPr lang="ru-RU" i="1" dirty="0"/>
              <a:t>обобщающий</a:t>
            </a:r>
          </a:p>
          <a:p>
            <a:r>
              <a:rPr lang="ru-RU" i="1" dirty="0"/>
              <a:t>классификационный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 урока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Урок- лекция.</a:t>
            </a:r>
          </a:p>
          <a:p>
            <a:r>
              <a:rPr lang="ru-RU" i="1" dirty="0" smtClean="0"/>
              <a:t>Урок-экскурсия.</a:t>
            </a:r>
          </a:p>
          <a:p>
            <a:r>
              <a:rPr lang="ru-RU" i="1" dirty="0" smtClean="0"/>
              <a:t> Урок-презентация.</a:t>
            </a:r>
          </a:p>
          <a:p>
            <a:r>
              <a:rPr lang="ru-RU" i="1" dirty="0" smtClean="0"/>
              <a:t>Урок- экспедиция.</a:t>
            </a:r>
          </a:p>
          <a:p>
            <a:r>
              <a:rPr lang="ru-RU" i="1" dirty="0" smtClean="0"/>
              <a:t>Урок-инсценировка.</a:t>
            </a:r>
          </a:p>
          <a:p>
            <a:r>
              <a:rPr lang="ru-RU" i="1" dirty="0" smtClean="0"/>
              <a:t>Урок- зачёт.</a:t>
            </a:r>
          </a:p>
          <a:p>
            <a:r>
              <a:rPr lang="ru-RU" i="1" dirty="0" smtClean="0"/>
              <a:t>Семинарское занятие и др. </a:t>
            </a:r>
            <a:r>
              <a:rPr lang="ru-RU" i="1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Средства обучения (учебно-материальное оснащение урока)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Печатные</a:t>
            </a:r>
            <a:r>
              <a:rPr lang="ru-RU" dirty="0"/>
              <a:t> – книги для чтения, учебники, учебные пособия, хрестоматии, рабочие тетради, раздаточный материал, атласы и т.д.         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/>
              <a:t>Наглядные плоскостные </a:t>
            </a:r>
            <a:r>
              <a:rPr lang="ru-RU" dirty="0"/>
              <a:t>– карты настенные, магнитные доски, плакаты, иллюстрации настенные.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b="1" dirty="0" smtClean="0"/>
              <a:t>Демонстрационные </a:t>
            </a:r>
            <a:r>
              <a:rPr lang="ru-RU" dirty="0"/>
              <a:t>– макеты, стенды, гербарии, модели в разрезе, муляжи и т.д.          </a:t>
            </a:r>
            <a:endParaRPr lang="ru-RU" dirty="0" smtClean="0"/>
          </a:p>
          <a:p>
            <a:r>
              <a:rPr lang="ru-RU" b="1" dirty="0" smtClean="0"/>
              <a:t>Электронные </a:t>
            </a:r>
            <a:r>
              <a:rPr lang="ru-RU" b="1" dirty="0"/>
              <a:t>образовательные ресурсы </a:t>
            </a:r>
            <a:r>
              <a:rPr lang="ru-RU" dirty="0"/>
              <a:t>– </a:t>
            </a:r>
            <a:r>
              <a:rPr lang="ru-RU" dirty="0" err="1"/>
              <a:t>мультимедийные</a:t>
            </a:r>
            <a:r>
              <a:rPr lang="ru-RU" dirty="0"/>
              <a:t> учебники и универсальные энциклопедии, сетевые </a:t>
            </a:r>
            <a:r>
              <a:rPr lang="ru-RU" dirty="0" smtClean="0"/>
              <a:t>образовательные ресурсы и т.д. </a:t>
            </a:r>
            <a:r>
              <a:rPr lang="ru-RU" dirty="0"/>
              <a:t>      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/>
              <a:t>Аудиовизуальные</a:t>
            </a:r>
            <a:r>
              <a:rPr lang="ru-RU" dirty="0"/>
              <a:t> – слайды, образовательные видеофильмы, учебные фильмы, в том числе на цифровых носителях и т.п.        </a:t>
            </a:r>
            <a:endParaRPr lang="ru-RU" dirty="0" smtClean="0"/>
          </a:p>
          <a:p>
            <a:r>
              <a:rPr lang="ru-RU" b="1" dirty="0" smtClean="0"/>
              <a:t>Учебные </a:t>
            </a:r>
            <a:r>
              <a:rPr lang="ru-RU" b="1" dirty="0"/>
              <a:t>приборы </a:t>
            </a:r>
            <a:r>
              <a:rPr lang="ru-RU" dirty="0"/>
              <a:t>– колбы, барометр, компас и т.п.          </a:t>
            </a:r>
            <a:endParaRPr lang="ru-RU" dirty="0" smtClean="0"/>
          </a:p>
          <a:p>
            <a:r>
              <a:rPr lang="ru-RU" b="1" dirty="0" smtClean="0"/>
              <a:t>Спортивное </a:t>
            </a:r>
            <a:r>
              <a:rPr lang="ru-RU" b="1" dirty="0"/>
              <a:t>оборудование </a:t>
            </a:r>
            <a:r>
              <a:rPr lang="ru-RU" dirty="0"/>
              <a:t>– тренажеры, гимнастическое оборудование, мячи, спортивные снаряды и т.д.          </a:t>
            </a:r>
            <a:endParaRPr lang="ru-RU" dirty="0" smtClean="0"/>
          </a:p>
          <a:p>
            <a:r>
              <a:rPr lang="ru-RU" b="1" dirty="0" smtClean="0"/>
              <a:t>Учебная </a:t>
            </a:r>
            <a:r>
              <a:rPr lang="ru-RU" b="1" dirty="0"/>
              <a:t>техника </a:t>
            </a:r>
            <a:r>
              <a:rPr lang="ru-RU" dirty="0"/>
              <a:t>– трактор, автомобили и т.п. 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Требования к проектированию урока: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i="1" dirty="0" smtClean="0">
                <a:cs typeface="Times New Roman" pitchFamily="18" charset="0"/>
              </a:rPr>
              <a:t>  правильно определить 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цели</a:t>
            </a:r>
            <a:r>
              <a:rPr lang="ru-RU" i="1" dirty="0" smtClean="0">
                <a:cs typeface="Times New Roman" pitchFamily="18" charset="0"/>
              </a:rPr>
              <a:t> и</a:t>
            </a: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 тип</a:t>
            </a:r>
            <a:r>
              <a:rPr lang="ru-RU" i="1" dirty="0" smtClean="0">
                <a:cs typeface="Times New Roman" pitchFamily="18" charset="0"/>
              </a:rPr>
              <a:t> урока;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 связать данный урок с предыдущим и последующим;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отобрать и применить оптимальные сочетания различных методов обучения;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обеспечить разнообразный обучающий контроль знаний;</a:t>
            </a:r>
            <a:endParaRPr lang="ru-RU" sz="2000" i="1" dirty="0" smtClean="0">
              <a:cs typeface="Times New Roman" pitchFamily="18" charset="0"/>
            </a:endParaRPr>
          </a:p>
          <a:p>
            <a:pPr lvl="1"/>
            <a:r>
              <a:rPr lang="ru-RU" i="1" dirty="0" smtClean="0">
                <a:cs typeface="Times New Roman" pitchFamily="18" charset="0"/>
              </a:rPr>
              <a:t> продумать систему повторения и закрепления материала.</a:t>
            </a:r>
            <a:endParaRPr lang="ru-RU" sz="2000" i="1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444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МЕТОДИЧЕСКИЕ РЕКОМЕНДАЦИИ  К ОРГАНИЗАЦИИ СОВРЕМЕННОГО УРОКА   </vt:lpstr>
      <vt:lpstr>Цель урока</vt:lpstr>
      <vt:lpstr>Задачи урока:</vt:lpstr>
      <vt:lpstr>Тип урока</vt:lpstr>
      <vt:lpstr>Методы урока</vt:lpstr>
      <vt:lpstr>Методы урока</vt:lpstr>
      <vt:lpstr>Вид урока</vt:lpstr>
      <vt:lpstr>Средства обучения (учебно-материальное оснащение урока)</vt:lpstr>
      <vt:lpstr>Требования к проектированию урока: </vt:lpstr>
      <vt:lpstr>Требования к подготовке и организации урока: </vt:lpstr>
      <vt:lpstr>Требования к содержанию урока и процессу учения: </vt:lpstr>
      <vt:lpstr> Требования к педагогической технике проведения урока: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К ОРГАНИЗАЦИИ СОВРЕМЕННОГО УРОКА</dc:title>
  <dc:creator>я</dc:creator>
  <cp:lastModifiedBy>1</cp:lastModifiedBy>
  <cp:revision>18</cp:revision>
  <dcterms:created xsi:type="dcterms:W3CDTF">2018-02-25T20:10:04Z</dcterms:created>
  <dcterms:modified xsi:type="dcterms:W3CDTF">2018-02-27T18:48:23Z</dcterms:modified>
</cp:coreProperties>
</file>